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ГРУНТОВ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mhtml:file://D:\раб%20стол%202011\книги\пособие%20дорожника\Пособие%20«Справочник%20дорожного%20мастера.%20Строительство,%20эксплуатация%20и%20ремонт%20автомобильных%20дорог.%20Учебно-практическое%20пособие».mht!x054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88840"/>
            <a:ext cx="2232248" cy="936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427984" y="16288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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плотность скелета грунта, г/см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массовая доля влажности грунта, %;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объем воздуха, %;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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плотность твердой фазы грунта (истинная плотность скелета, г/см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единичный объем грунта (1 см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mhtml:file://D:\раб%20стол%202011\книги\пособие%20дорожника\Пособие%20«Справочник%20дорожного%20мастера.%20Строительство,%20эксплуатация%20и%20ремонт%20автомобильных%20дорог.%20Учебно-практическое%20пособие».mht!x056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409" y="4437112"/>
            <a:ext cx="4063783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501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548680"/>
            <a:ext cx="8229600" cy="86409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ОПТИМАЛЬНОЙ ПЛОТНОСТИ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ВЛАЖНОСТИ ГРУНТА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69568" y="1344029"/>
            <a:ext cx="343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метод стандартного уплотнения</a:t>
            </a:r>
            <a:endParaRPr lang="ru-RU" dirty="0"/>
          </a:p>
        </p:txBody>
      </p:sp>
      <p:pic>
        <p:nvPicPr>
          <p:cNvPr id="6" name="Рисунок 5" descr="http://text.gosthelp.ru/images/text/45554.files/image012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02" y="1866514"/>
            <a:ext cx="2724150" cy="40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107826" y="186191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Союздорнии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стандартного уплотнения: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1-подстаканник; 2-разъемный цилиндр; 3-верхний стакан; 4-стойка с уплотнителем; 5-груз; 6-ограничительное кольцо; 7-зажимное кольцо;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8-зажимный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69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24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Рисунок 8" descr="http://text.gosthelp.ru/images/text/45554.files/image01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34" y="1055216"/>
            <a:ext cx="1594358" cy="71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Рисунок 7" descr="http://text.gosthelp.ru/images/text/45554.files/image016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1055216"/>
            <a:ext cx="1296144" cy="71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http://text.gosthelp.ru/images/text/45554.files/image018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988" y="4005064"/>
            <a:ext cx="4086225" cy="24098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29414" y="2112531"/>
            <a:ext cx="386734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 Р</a:t>
            </a:r>
            <a:r>
              <a:rPr lang="kk-KZ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вес разъемного цилиндра с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подстаканником, зажимным 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кольцом и грунтом, г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Р</a:t>
            </a:r>
            <a:r>
              <a:rPr lang="kk-KZ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пустого разъемного 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цилиндра с подстаканником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зажимным кольцом, г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2204864"/>
            <a:ext cx="33105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 –объемный вес влажного 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грунта, г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 грунта,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65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692695"/>
            <a:ext cx="53640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коэффициента относительного уплотнения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299944"/>
              </p:ext>
            </p:extLst>
          </p:nvPr>
        </p:nvGraphicFramePr>
        <p:xfrm>
          <a:off x="457200" y="2060847"/>
          <a:ext cx="8229601" cy="3667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7317"/>
                <a:gridCol w="1242670"/>
                <a:gridCol w="1329903"/>
                <a:gridCol w="1329903"/>
                <a:gridCol w="1036930"/>
                <a:gridCol w="1036930"/>
                <a:gridCol w="585948"/>
              </a:tblGrid>
              <a:tr h="90010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Требуемый коэффициент уплотнения грунта насыпи </a:t>
                      </a:r>
                      <a:r>
                        <a:rPr lang="ru-RU" sz="1400" dirty="0" err="1">
                          <a:effectLst/>
                        </a:rPr>
                        <a:t>К</a:t>
                      </a:r>
                      <a:r>
                        <a:rPr lang="ru-RU" sz="1400" baseline="-25000" dirty="0" err="1">
                          <a:effectLst/>
                        </a:rPr>
                        <a:t>тр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Грунт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Каменные материалы при плотности и естественном залегании, кг/м</a:t>
                      </a:r>
                      <a:r>
                        <a:rPr lang="ru-RU" sz="1400" baseline="300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0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пески, супеси пылеватые, суглинки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суглинки, глины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лессы и </a:t>
                      </a:r>
                      <a:r>
                        <a:rPr lang="ru-RU" sz="1400" dirty="0" err="1">
                          <a:effectLst/>
                        </a:rPr>
                        <a:t>лесовидные</a:t>
                      </a:r>
                      <a:r>
                        <a:rPr lang="ru-RU" sz="1400" dirty="0">
                          <a:effectLst/>
                        </a:rPr>
                        <a:t> грунты, черноземы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1900...2000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2200...2400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2400...2700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450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 относительного уплотнения </a:t>
                      </a:r>
                      <a:r>
                        <a:rPr lang="ru-RU" sz="1400" dirty="0" err="1">
                          <a:effectLst/>
                        </a:rPr>
                        <a:t>К</a:t>
                      </a:r>
                      <a:r>
                        <a:rPr lang="ru-RU" sz="1400" baseline="-25000" dirty="0" err="1">
                          <a:effectLst/>
                        </a:rPr>
                        <a:t>отн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1,10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1,05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1,20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450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0,95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1,05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1,15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0,90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0,85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0,80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450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0,90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0,95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1,10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48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" y="-24908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63688" y="795148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минимального требуемого коэффициента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оптимального уплотнения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784877"/>
              </p:ext>
            </p:extLst>
          </p:nvPr>
        </p:nvGraphicFramePr>
        <p:xfrm>
          <a:off x="457200" y="1628799"/>
          <a:ext cx="8229599" cy="3816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2573"/>
                <a:gridCol w="1382573"/>
                <a:gridCol w="1382573"/>
                <a:gridCol w="1043513"/>
                <a:gridCol w="1081369"/>
                <a:gridCol w="1081369"/>
                <a:gridCol w="875629"/>
              </a:tblGrid>
              <a:tr h="89166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Вид земляного полотна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Часть земляного полотна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Глубина расположения слоя от поверхности покрытия, м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Дороги с усовершенствованными покрытиями капитального типа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Дороги с усовершенствованными облегченными и переходными покрытиями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53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Коэффициент уплотнения в дорожно-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климагических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зонах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53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II, III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IV, V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II, III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IV, V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</a:tr>
              <a:tr h="285359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Насыпи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Верхняя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 1,5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1...0,98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0,98...0,95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0,98...0,95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853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Нижняя не подтапливаемая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1,5... 6,0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0,98...0,95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303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Более 6,0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0,98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0,95...0,90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853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Нижняя подтапливаемая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1,5...6,0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0,98...0,95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303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Более 6,0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0,98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0,98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8535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Выемки, нулевые места и естественные основания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 зоне промерзания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 1,2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1...0,98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0,98...0,95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0,98...0,95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6063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Нижние зоны промерзания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 1,2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0,95...0,92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0,95...0,92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0,90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99592" y="5591632"/>
            <a:ext cx="78488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Большие значения коэффициента уплотнения относятся к дорогам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цементобетонными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цементогрунтовыми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покрытиями и основаниями, а также с усовершенствованными облегченными покрытиями.</a:t>
            </a:r>
          </a:p>
        </p:txBody>
      </p:sp>
    </p:spTree>
    <p:extLst>
      <p:ext uri="{BB962C8B-B14F-4D97-AF65-F5344CB8AC3E}">
        <p14:creationId xmlns:p14="http://schemas.microsoft.com/office/powerpoint/2010/main" val="224665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" y="-24908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971600" y="980728"/>
            <a:ext cx="6984776" cy="38884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77944" y="5229200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работы прицепного катка на пневматических шинах: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1...10 - последовательность проходов;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длина захватки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56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24908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УПЛОТНЕНИЯ НАСЫПЕЙ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mhtml:file://D:\раб%20стол%202011\книги\пособие%20дорожника\Пособие%20«Справочник%20дорожного%20мастера.%20Строительство,%20эксплуатация%20и%20ремонт%20автомобильных%20дорог.%20Учебно-практическое%20пособие».mht!x10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13713"/>
            <a:ext cx="2520102" cy="163922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26379" y="28529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Режущее кольцо с приспособлением для отбора проб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режущее кольцо; 2 - крышка; 3 - насадка; 4 - направляющий цилиндр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mhtml:file://D:\раб%20стол%202011\книги\пособие%20дорожника\Пособие%20«Справочник%20дорожного%20мастера.%20Строительство,%20эксплуатация%20и%20ремонт%20автомобильных%20дорог.%20Учебно-практическое%20пособие».mht!x10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35186"/>
            <a:ext cx="2409825" cy="50196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55576" y="4123536"/>
            <a:ext cx="50760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Плотномер-влагомер Ковалева: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крышка футляра; 2 - замок футляра; 3 - ведро-футляр; 4 - стальная насадка; 5 - нож; 6 - трубка поплавка; 7 - поплавок; 8 - крючки; 9 - сосуд; 10 -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тарировочный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груз; 11 - резиновое кольцо; 12 - крышка поплавка; 13 - замок поплавка; 14 - режущий цилиндр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94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" y="-24908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980728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влажного грунта определяют в следующей последовательности: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оси земляного полотна и на расстоянии 1,5...2,0 м от бровки отбирают образцы грунта ненарушенной структуры с помощью режущего цилиндра 14 и насадки 4;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Цилиндр с грунтом 1 помещают в поплавок 7, закрывают крышкой поплавка 12 и защелкивают замками 13;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Определяют плотность влажного грунта по шкале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</a:t>
            </a:r>
            <a:r>
              <a:rPr lang="ru-RU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прибора, погружая в воду, налитую в ведро-футляр 3, поплавок 7 вместе с цилиндром, заполненным грунтом.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Плотности скелета грунта определяют следующим образом: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Цилиндр с грунтом 14 извлекают из поплавка 7, грунт выталкивают в сосуд 9, наливая в него воду на 3/4 его объема и тщательно перемешивают до исчезновения комков.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Сосуд 9 подвешивают к поплавку на крючки 8 и погружают в ведро-футляр с водой. Вода через щель между поплавком 7 и сосудом 9 заполняет остальное его пространство, вытеснив оттуда воздух, поплавок с грунтом погружается в воду. После этого по шкале 6 берут отсчет плотности скелета грунта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8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564</Words>
  <Application>Microsoft Office PowerPoint</Application>
  <PresentationFormat>Экран (4:3)</PresentationFormat>
  <Paragraphs>116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УПЛОТНЕНИЕ ГРУНТОВ</vt:lpstr>
      <vt:lpstr>ОПРЕДЕЛЕНИЕ ОПТИМАЛЬНОЙ ПЛОТНОСТИ  И ВЛАЖНОСТИ ГРУНТА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 КАЧЕСТВА УПЛОТНЕНИЯ НАСЫПЕЙ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УПЛОТНЕНИЕ ГРУНТОВ</dc:title>
  <dc:creator>tokenovm</dc:creator>
  <cp:lastModifiedBy>tokenovm</cp:lastModifiedBy>
  <cp:revision>7</cp:revision>
  <dcterms:created xsi:type="dcterms:W3CDTF">2015-05-24T13:26:19Z</dcterms:created>
  <dcterms:modified xsi:type="dcterms:W3CDTF">2015-05-24T14:48:37Z</dcterms:modified>
</cp:coreProperties>
</file>